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58" r:id="rId6"/>
    <p:sldId id="259" r:id="rId7"/>
    <p:sldId id="263" r:id="rId8"/>
    <p:sldId id="260"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9"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10.11.2014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10.11.2014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10.11.2014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8"/>
            <a:ext cx="7772400" cy="1470025"/>
          </a:xfrm>
        </p:spPr>
        <p:txBody>
          <a:bodyPr>
            <a:normAutofit/>
          </a:bodyPr>
          <a:lstStyle/>
          <a:p>
            <a:r>
              <a:rPr lang="en-US" sz="7200" b="1" dirty="0">
                <a:effectLst>
                  <a:outerShdw blurRad="38100" dist="38100" dir="2700000" algn="tl">
                    <a:srgbClr val="000000">
                      <a:alpha val="43137"/>
                    </a:srgbClr>
                  </a:outerShdw>
                </a:effectLst>
                <a:latin typeface="Cooper Black" panose="0208090404030B020404" pitchFamily="18" charset="0"/>
              </a:rPr>
              <a:t>Kamchatka</a:t>
            </a:r>
            <a:endParaRPr lang="ru-RU" sz="7200"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noAutofit/>
          </a:bodyPr>
          <a:lstStyle/>
          <a:p>
            <a:r>
              <a:rPr lang="en-US" b="1" dirty="0" smtClean="0">
                <a:solidFill>
                  <a:schemeClr val="tx1"/>
                </a:solidFill>
                <a:effectLst>
                  <a:outerShdw blurRad="38100" dist="38100" dir="2700000" algn="tl">
                    <a:srgbClr val="000000">
                      <a:alpha val="43137"/>
                    </a:srgbClr>
                  </a:outerShdw>
                </a:effectLst>
                <a:latin typeface="Cooper Black" panose="0208090404030B020404" pitchFamily="18" charset="0"/>
              </a:rPr>
              <a:t>Educational </a:t>
            </a:r>
            <a:r>
              <a:rPr lang="en-US" b="1" dirty="0">
                <a:solidFill>
                  <a:schemeClr val="tx1"/>
                </a:solidFill>
                <a:effectLst>
                  <a:outerShdw blurRad="38100" dist="38100" dir="2700000" algn="tl">
                    <a:srgbClr val="000000">
                      <a:alpha val="43137"/>
                    </a:srgbClr>
                  </a:outerShdw>
                </a:effectLst>
                <a:latin typeface="Cooper Black" panose="0208090404030B020404" pitchFamily="18" charset="0"/>
              </a:rPr>
              <a:t>C</a:t>
            </a:r>
            <a:r>
              <a:rPr lang="en-US" b="1" dirty="0" smtClean="0">
                <a:solidFill>
                  <a:schemeClr val="tx1"/>
                </a:solidFill>
                <a:effectLst>
                  <a:outerShdw blurRad="38100" dist="38100" dir="2700000" algn="tl">
                    <a:srgbClr val="000000">
                      <a:alpha val="43137"/>
                    </a:srgbClr>
                  </a:outerShdw>
                </a:effectLst>
                <a:latin typeface="Cooper Black" panose="0208090404030B020404" pitchFamily="18" charset="0"/>
              </a:rPr>
              <a:t>entre JSC Gazprom</a:t>
            </a:r>
          </a:p>
          <a:p>
            <a:r>
              <a:rPr lang="en-US" b="1" dirty="0" err="1" smtClean="0">
                <a:solidFill>
                  <a:schemeClr val="tx1"/>
                </a:solidFill>
                <a:effectLst>
                  <a:outerShdw blurRad="38100" dist="38100" dir="2700000" algn="tl">
                    <a:srgbClr val="000000">
                      <a:alpha val="43137"/>
                    </a:srgbClr>
                  </a:outerShdw>
                </a:effectLst>
                <a:latin typeface="Cooper Black" panose="0208090404030B020404" pitchFamily="18" charset="0"/>
              </a:rPr>
              <a:t>Stroganov</a:t>
            </a:r>
            <a:r>
              <a:rPr lang="en-US" b="1" dirty="0" smtClean="0">
                <a:solidFill>
                  <a:schemeClr val="tx1"/>
                </a:solidFill>
                <a:effectLst>
                  <a:outerShdw blurRad="38100" dist="38100" dir="2700000" algn="tl">
                    <a:srgbClr val="000000">
                      <a:alpha val="43137"/>
                    </a:srgbClr>
                  </a:outerShdw>
                </a:effectLst>
                <a:latin typeface="Cooper Black" panose="0208090404030B020404" pitchFamily="18" charset="0"/>
              </a:rPr>
              <a:t> Oleg</a:t>
            </a:r>
          </a:p>
          <a:p>
            <a:r>
              <a:rPr lang="en-US" b="1" dirty="0" smtClean="0">
                <a:solidFill>
                  <a:schemeClr val="tx1"/>
                </a:solidFill>
                <a:effectLst>
                  <a:outerShdw blurRad="38100" dist="38100" dir="2700000" algn="tl">
                    <a:srgbClr val="000000">
                      <a:alpha val="43137"/>
                    </a:srgbClr>
                  </a:outerShdw>
                </a:effectLst>
                <a:latin typeface="Cooper Black" panose="0208090404030B020404" pitchFamily="18" charset="0"/>
              </a:rPr>
              <a:t>2014</a:t>
            </a:r>
            <a:endParaRPr lang="ru-RU" b="1" dirty="0">
              <a:solidFill>
                <a:schemeClr val="tx1"/>
              </a:solidFill>
              <a:effectLst>
                <a:outerShdw blurRad="38100" dist="38100" dir="2700000" algn="tl">
                  <a:srgbClr val="000000">
                    <a:alpha val="43137"/>
                  </a:srgbClr>
                </a:outerShdw>
              </a:effectLst>
            </a:endParaRPr>
          </a:p>
        </p:txBody>
      </p:sp>
      <p:pic>
        <p:nvPicPr>
          <p:cNvPr id="2050" name="Picture 2" descr="C:\Users\Линго\Desktop\800px-Gazprom-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571625"/>
            <a:ext cx="4674096" cy="2278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174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effectLst>
                  <a:outerShdw blurRad="38100" dist="38100" dir="2700000" algn="tl">
                    <a:srgbClr val="000000">
                      <a:alpha val="43137"/>
                    </a:srgbClr>
                  </a:outerShdw>
                </a:effectLst>
                <a:latin typeface="Cooper Black" panose="0208090404030B020404" pitchFamily="18" charset="0"/>
              </a:rPr>
              <a:t>L</a:t>
            </a:r>
            <a:r>
              <a:rPr lang="en-US" b="1" dirty="0" smtClean="0">
                <a:effectLst>
                  <a:outerShdw blurRad="38100" dist="38100" dir="2700000" algn="tl">
                    <a:srgbClr val="000000">
                      <a:alpha val="43137"/>
                    </a:srgbClr>
                  </a:outerShdw>
                </a:effectLst>
                <a:latin typeface="Cooper Black" panose="0208090404030B020404" pitchFamily="18" charset="0"/>
              </a:rPr>
              <a:t>akes </a:t>
            </a:r>
            <a:r>
              <a:rPr lang="en-US" b="1" dirty="0">
                <a:effectLst>
                  <a:outerShdw blurRad="38100" dist="38100" dir="2700000" algn="tl">
                    <a:srgbClr val="000000">
                      <a:alpha val="43137"/>
                    </a:srgbClr>
                  </a:outerShdw>
                </a:effectLst>
                <a:latin typeface="Cooper Black" panose="0208090404030B020404" pitchFamily="18" charset="0"/>
              </a:rPr>
              <a:t>with acid</a:t>
            </a:r>
            <a:endParaRPr lang="ru-RU" b="1" dirty="0">
              <a:effectLst>
                <a:outerShdw blurRad="38100" dist="38100" dir="2700000" algn="tl">
                  <a:srgbClr val="000000">
                    <a:alpha val="43137"/>
                  </a:srgbClr>
                </a:outerShdw>
              </a:effectLst>
            </a:endParaRPr>
          </a:p>
        </p:txBody>
      </p:sp>
      <p:sp>
        <p:nvSpPr>
          <p:cNvPr id="4" name="Прямоугольник 3"/>
          <p:cNvSpPr/>
          <p:nvPr/>
        </p:nvSpPr>
        <p:spPr>
          <a:xfrm>
            <a:off x="1331640" y="4005064"/>
            <a:ext cx="5760640" cy="1200329"/>
          </a:xfrm>
          <a:prstGeom prst="rect">
            <a:avLst/>
          </a:prstGeom>
        </p:spPr>
        <p:txBody>
          <a:bodyPr wrap="square">
            <a:spAutoFit/>
          </a:bodyPr>
          <a:lstStyle/>
          <a:p>
            <a:r>
              <a:rPr lang="en-US" b="1" dirty="0" smtClean="0">
                <a:latin typeface="Berlin Sans FB Demi" panose="020E0802020502020306" pitchFamily="34" charset="0"/>
              </a:rPr>
              <a:t>There </a:t>
            </a:r>
            <a:r>
              <a:rPr lang="en-US" b="1" dirty="0" smtClean="0">
                <a:latin typeface="Berlin Sans FB Demi" panose="020E0802020502020306" pitchFamily="34" charset="0"/>
              </a:rPr>
              <a:t>is</a:t>
            </a:r>
            <a:r>
              <a:rPr lang="en-US" b="1" dirty="0" smtClean="0">
                <a:latin typeface="Berlin Sans FB Demi" panose="020E0802020502020306" pitchFamily="34" charset="0"/>
              </a:rPr>
              <a:t> </a:t>
            </a:r>
            <a:r>
              <a:rPr lang="en-US" b="1" dirty="0">
                <a:latin typeface="Berlin Sans FB Demi" panose="020E0802020502020306" pitchFamily="34" charset="0"/>
              </a:rPr>
              <a:t>on the planet, one beautiful region, which attracts a lot of people. It is located in Russia's Kamchatka Peninsula. As you know, Kamchatka is famous for the abundance of volcanoes. </a:t>
            </a:r>
            <a:endParaRPr lang="ru-RU" dirty="0"/>
          </a:p>
        </p:txBody>
      </p:sp>
    </p:spTree>
    <p:extLst>
      <p:ext uri="{BB962C8B-B14F-4D97-AF65-F5344CB8AC3E}">
        <p14:creationId xmlns:p14="http://schemas.microsoft.com/office/powerpoint/2010/main" val="1458672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effectLst>
                  <a:outerShdw blurRad="38100" dist="38100" dir="2700000" algn="tl">
                    <a:srgbClr val="000000">
                      <a:alpha val="43137"/>
                    </a:srgbClr>
                  </a:outerShdw>
                </a:effectLst>
                <a:latin typeface="Cooper Black" panose="0208090404030B020404" pitchFamily="18" charset="0"/>
              </a:rPr>
              <a:t>Lakes with acid</a:t>
            </a:r>
            <a:endParaRPr lang="ru-RU" dirty="0"/>
          </a:p>
        </p:txBody>
      </p:sp>
      <p:sp>
        <p:nvSpPr>
          <p:cNvPr id="3" name="Объект 2"/>
          <p:cNvSpPr>
            <a:spLocks noGrp="1"/>
          </p:cNvSpPr>
          <p:nvPr>
            <p:ph idx="1"/>
          </p:nvPr>
        </p:nvSpPr>
        <p:spPr>
          <a:xfrm>
            <a:off x="2483768" y="3861048"/>
            <a:ext cx="5976664" cy="1944216"/>
          </a:xfrm>
        </p:spPr>
        <p:txBody>
          <a:bodyPr>
            <a:normAutofit/>
          </a:bodyPr>
          <a:lstStyle/>
          <a:p>
            <a:pPr marL="0" indent="0">
              <a:buNone/>
            </a:pPr>
            <a:r>
              <a:rPr lang="en-US" sz="2100" dirty="0">
                <a:latin typeface="Berlin Sans FB Demi" panose="020E0802020502020306" pitchFamily="34" charset="0"/>
              </a:rPr>
              <a:t>Among them there are very interesting and, at times, incredible volcanoes. </a:t>
            </a:r>
            <a:r>
              <a:rPr lang="en-US" sz="2100" dirty="0">
                <a:latin typeface="Berlin Sans FB Demi" panose="020E0802020502020306" pitchFamily="34" charset="0"/>
              </a:rPr>
              <a:t> </a:t>
            </a:r>
            <a:r>
              <a:rPr lang="en-US" sz="2100" dirty="0" smtClean="0">
                <a:latin typeface="Berlin Sans FB Demi" panose="020E0802020502020306" pitchFamily="34" charset="0"/>
              </a:rPr>
              <a:t>People like </a:t>
            </a:r>
            <a:r>
              <a:rPr lang="en-US" sz="2100" dirty="0" smtClean="0">
                <a:latin typeface="Berlin Sans FB Demi" panose="020E0802020502020306" pitchFamily="34" charset="0"/>
              </a:rPr>
              <a:t>the lakes of acid</a:t>
            </a:r>
            <a:r>
              <a:rPr lang="en-US" sz="2100" dirty="0">
                <a:latin typeface="Berlin Sans FB Demi" panose="020E0802020502020306" pitchFamily="34" charset="0"/>
              </a:rPr>
              <a:t>, which </a:t>
            </a:r>
            <a:r>
              <a:rPr lang="en-US" sz="2100" dirty="0" smtClean="0">
                <a:latin typeface="Berlin Sans FB Demi" panose="020E0802020502020306" pitchFamily="34" charset="0"/>
              </a:rPr>
              <a:t>picturesquely </a:t>
            </a:r>
            <a:r>
              <a:rPr lang="en-US" sz="2100" dirty="0">
                <a:latin typeface="Berlin Sans FB Demi" panose="020E0802020502020306" pitchFamily="34" charset="0"/>
              </a:rPr>
              <a:t>look on a mountain background. Such volcanoes with acid lakes in the craters are burnt and </a:t>
            </a:r>
            <a:r>
              <a:rPr lang="en-US" sz="2100" dirty="0" err="1">
                <a:latin typeface="Berlin Sans FB Demi" panose="020E0802020502020306" pitchFamily="34" charset="0"/>
              </a:rPr>
              <a:t>Semyachik</a:t>
            </a:r>
            <a:r>
              <a:rPr lang="en-US" sz="2100" dirty="0">
                <a:latin typeface="Berlin Sans FB Demi" panose="020E0802020502020306" pitchFamily="34" charset="0"/>
              </a:rPr>
              <a:t>.</a:t>
            </a:r>
            <a:endParaRPr lang="ru-RU" sz="2100" dirty="0"/>
          </a:p>
          <a:p>
            <a:pPr marL="0" indent="0">
              <a:buNone/>
            </a:pPr>
            <a:endParaRPr lang="ru-RU" sz="2100" dirty="0"/>
          </a:p>
        </p:txBody>
      </p:sp>
    </p:spTree>
    <p:extLst>
      <p:ext uri="{BB962C8B-B14F-4D97-AF65-F5344CB8AC3E}">
        <p14:creationId xmlns:p14="http://schemas.microsoft.com/office/powerpoint/2010/main" val="1060113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483768" y="4274"/>
            <a:ext cx="5760640" cy="769441"/>
          </a:xfrm>
          <a:prstGeom prst="rect">
            <a:avLst/>
          </a:prstGeom>
        </p:spPr>
        <p:txBody>
          <a:bodyPr wrap="square">
            <a:spAutoFit/>
          </a:bodyPr>
          <a:lstStyle/>
          <a:p>
            <a:r>
              <a:rPr lang="en-US" sz="4400" b="1" dirty="0">
                <a:effectLst>
                  <a:outerShdw blurRad="38100" dist="38100" dir="2700000" algn="tl">
                    <a:srgbClr val="000000">
                      <a:alpha val="43137"/>
                    </a:srgbClr>
                  </a:outerShdw>
                </a:effectLst>
                <a:latin typeface="Cooper Black" panose="0208090404030B020404" pitchFamily="18" charset="0"/>
              </a:rPr>
              <a:t>Valley of geysers </a:t>
            </a:r>
            <a:endParaRPr lang="ru-RU" sz="4400" dirty="0"/>
          </a:p>
        </p:txBody>
      </p:sp>
      <p:sp>
        <p:nvSpPr>
          <p:cNvPr id="5" name="Прямоугольник 4"/>
          <p:cNvSpPr/>
          <p:nvPr/>
        </p:nvSpPr>
        <p:spPr>
          <a:xfrm>
            <a:off x="-108520" y="5388219"/>
            <a:ext cx="9361040" cy="1631216"/>
          </a:xfrm>
          <a:prstGeom prst="rect">
            <a:avLst/>
          </a:prstGeom>
        </p:spPr>
        <p:txBody>
          <a:bodyPr wrap="square">
            <a:spAutoFit/>
          </a:bodyPr>
          <a:lstStyle/>
          <a:p>
            <a:pPr algn="ctr"/>
            <a:r>
              <a:rPr lang="en-US" sz="2000" b="1" dirty="0">
                <a:latin typeface="Berlin Sans FB Demi" panose="020E0802020502020306" pitchFamily="34" charset="0"/>
              </a:rPr>
              <a:t>The valley of geysers on the Kamchatka is one of the largest concentration of geysers in the world, and only in Eurasia. The valley of geysers is located on the territory of the </a:t>
            </a:r>
            <a:r>
              <a:rPr lang="en-US" sz="2000" b="1" dirty="0" err="1">
                <a:latin typeface="Berlin Sans FB Demi" panose="020E0802020502020306" pitchFamily="34" charset="0"/>
              </a:rPr>
              <a:t>Kronotsky</a:t>
            </a:r>
            <a:r>
              <a:rPr lang="en-US" sz="2000" b="1" dirty="0">
                <a:latin typeface="Berlin Sans FB Demi" panose="020E0802020502020306" pitchFamily="34" charset="0"/>
              </a:rPr>
              <a:t> state nature biosphere reserve, which is included in the UNESCO world natural heritage site in the category "Volcanoes of Kamchatka".</a:t>
            </a:r>
            <a:br>
              <a:rPr lang="en-US" sz="2000" b="1" dirty="0">
                <a:latin typeface="Berlin Sans FB Demi" panose="020E0802020502020306" pitchFamily="34" charset="0"/>
              </a:rPr>
            </a:br>
            <a:endParaRPr lang="ru-RU" sz="2000" b="1" dirty="0"/>
          </a:p>
        </p:txBody>
      </p:sp>
    </p:spTree>
    <p:extLst>
      <p:ext uri="{BB962C8B-B14F-4D97-AF65-F5344CB8AC3E}">
        <p14:creationId xmlns:p14="http://schemas.microsoft.com/office/powerpoint/2010/main" val="721284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29600" cy="1143000"/>
          </a:xfrm>
        </p:spPr>
        <p:txBody>
          <a:bodyPr/>
          <a:lstStyle/>
          <a:p>
            <a:r>
              <a:rPr lang="en-US" b="1" dirty="0">
                <a:effectLst>
                  <a:outerShdw blurRad="38100" dist="38100" dir="2700000" algn="tl">
                    <a:srgbClr val="000000">
                      <a:alpha val="43137"/>
                    </a:srgbClr>
                  </a:outerShdw>
                </a:effectLst>
                <a:latin typeface="Cooper Black" panose="0208090404030B020404" pitchFamily="18" charset="0"/>
              </a:rPr>
              <a:t>V</a:t>
            </a:r>
            <a:r>
              <a:rPr lang="en-US" b="1" dirty="0" smtClean="0">
                <a:effectLst>
                  <a:outerShdw blurRad="38100" dist="38100" dir="2700000" algn="tl">
                    <a:srgbClr val="000000">
                      <a:alpha val="43137"/>
                    </a:srgbClr>
                  </a:outerShdw>
                </a:effectLst>
                <a:latin typeface="Cooper Black" panose="0208090404030B020404" pitchFamily="18" charset="0"/>
              </a:rPr>
              <a:t>alley </a:t>
            </a:r>
            <a:r>
              <a:rPr lang="en-US" b="1" dirty="0">
                <a:effectLst>
                  <a:outerShdw blurRad="38100" dist="38100" dir="2700000" algn="tl">
                    <a:srgbClr val="000000">
                      <a:alpha val="43137"/>
                    </a:srgbClr>
                  </a:outerShdw>
                </a:effectLst>
                <a:latin typeface="Cooper Black" panose="0208090404030B020404" pitchFamily="18" charset="0"/>
              </a:rPr>
              <a:t>of geysers </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28306" y="5877272"/>
            <a:ext cx="8229600" cy="4525963"/>
          </a:xfrm>
        </p:spPr>
        <p:txBody>
          <a:bodyPr>
            <a:normAutofit/>
          </a:bodyPr>
          <a:lstStyle/>
          <a:p>
            <a:r>
              <a:rPr lang="ru-RU" sz="2000" b="1" dirty="0">
                <a:effectLst>
                  <a:outerShdw blurRad="38100" dist="38100" dir="2700000" algn="tl">
                    <a:srgbClr val="000000">
                      <a:alpha val="43137"/>
                    </a:srgbClr>
                  </a:outerShdw>
                </a:effectLst>
              </a:rPr>
              <a:t>http://news.nationalgeographic.com/news/2009/07/090709-kamchatka-geyser-video.html</a:t>
            </a:r>
          </a:p>
        </p:txBody>
      </p:sp>
      <p:sp>
        <p:nvSpPr>
          <p:cNvPr id="6" name="Стрелка вниз 5"/>
          <p:cNvSpPr/>
          <p:nvPr/>
        </p:nvSpPr>
        <p:spPr>
          <a:xfrm rot="2892154">
            <a:off x="7328706" y="4350558"/>
            <a:ext cx="864096" cy="20882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 name="TextBox 6"/>
          <p:cNvSpPr txBox="1"/>
          <p:nvPr/>
        </p:nvSpPr>
        <p:spPr>
          <a:xfrm rot="19097422">
            <a:off x="7042790" y="5034488"/>
            <a:ext cx="1671732"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Cooper Black" panose="0208090404030B020404" pitchFamily="18" charset="0"/>
              </a:rPr>
              <a:t>Watch video</a:t>
            </a:r>
            <a:endParaRPr lang="ru-RU" b="1" dirty="0">
              <a:effectLst>
                <a:outerShdw blurRad="38100" dist="38100" dir="2700000" algn="tl">
                  <a:srgbClr val="000000">
                    <a:alpha val="43137"/>
                  </a:srgbClr>
                </a:outerShdw>
              </a:effectLst>
            </a:endParaRPr>
          </a:p>
        </p:txBody>
      </p:sp>
      <p:sp>
        <p:nvSpPr>
          <p:cNvPr id="4" name="Прямоугольник 3"/>
          <p:cNvSpPr/>
          <p:nvPr/>
        </p:nvSpPr>
        <p:spPr>
          <a:xfrm>
            <a:off x="35496" y="4734141"/>
            <a:ext cx="6330991" cy="1200329"/>
          </a:xfrm>
          <a:prstGeom prst="rect">
            <a:avLst/>
          </a:prstGeom>
        </p:spPr>
        <p:txBody>
          <a:bodyPr wrap="square">
            <a:spAutoFit/>
          </a:bodyPr>
          <a:lstStyle/>
          <a:p>
            <a:r>
              <a:rPr lang="en-US" b="1" dirty="0" smtClean="0">
                <a:latin typeface="Berlin Sans FB Demi" panose="020E0802020502020306" pitchFamily="34" charset="0"/>
              </a:rPr>
              <a:t>The </a:t>
            </a:r>
            <a:r>
              <a:rPr lang="en-US" b="1" dirty="0">
                <a:latin typeface="Berlin Sans FB Demi" panose="020E0802020502020306" pitchFamily="34" charset="0"/>
              </a:rPr>
              <a:t>Valley is visited only a few thousand people in year, because it is dangerous and at any time may be the eruption of geysers.</a:t>
            </a:r>
            <a:br>
              <a:rPr lang="en-US" b="1" dirty="0">
                <a:latin typeface="Berlin Sans FB Demi" panose="020E0802020502020306" pitchFamily="34" charset="0"/>
              </a:rPr>
            </a:br>
            <a:endParaRPr lang="ru-RU" b="1" dirty="0"/>
          </a:p>
        </p:txBody>
      </p:sp>
    </p:spTree>
    <p:extLst>
      <p:ext uri="{BB962C8B-B14F-4D97-AF65-F5344CB8AC3E}">
        <p14:creationId xmlns:p14="http://schemas.microsoft.com/office/powerpoint/2010/main" val="1398829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4624"/>
            <a:ext cx="8867328" cy="1570186"/>
          </a:xfrm>
        </p:spPr>
        <p:txBody>
          <a:bodyPr/>
          <a:lstStyle/>
          <a:p>
            <a:r>
              <a:rPr lang="en-US" b="1" dirty="0">
                <a:effectLst>
                  <a:outerShdw blurRad="38100" dist="38100" dir="2700000" algn="tl">
                    <a:srgbClr val="000000">
                      <a:alpha val="43137"/>
                    </a:srgbClr>
                  </a:outerShdw>
                </a:effectLst>
                <a:latin typeface="Cooper Black" panose="0208090404030B020404" pitchFamily="18" charset="0"/>
              </a:rPr>
              <a:t>Dead </a:t>
            </a:r>
            <a:r>
              <a:rPr lang="en-US" b="1" dirty="0" smtClean="0">
                <a:effectLst>
                  <a:outerShdw blurRad="38100" dist="38100" dir="2700000" algn="tl">
                    <a:srgbClr val="000000">
                      <a:alpha val="43137"/>
                    </a:srgbClr>
                  </a:outerShdw>
                </a:effectLst>
                <a:latin typeface="Cooper Black" panose="0208090404030B020404" pitchFamily="18" charset="0"/>
              </a:rPr>
              <a:t>wood</a:t>
            </a:r>
            <a:endParaRPr lang="ru-RU" b="1" dirty="0">
              <a:effectLst>
                <a:outerShdw blurRad="38100" dist="38100" dir="2700000" algn="tl">
                  <a:srgbClr val="000000">
                    <a:alpha val="43137"/>
                  </a:srgbClr>
                </a:outerShdw>
              </a:effectLst>
            </a:endParaRPr>
          </a:p>
        </p:txBody>
      </p:sp>
      <p:sp>
        <p:nvSpPr>
          <p:cNvPr id="3" name="Прямоугольник 2"/>
          <p:cNvSpPr/>
          <p:nvPr/>
        </p:nvSpPr>
        <p:spPr>
          <a:xfrm>
            <a:off x="179512" y="5085184"/>
            <a:ext cx="8856984" cy="1569660"/>
          </a:xfrm>
          <a:prstGeom prst="rect">
            <a:avLst/>
          </a:prstGeom>
        </p:spPr>
        <p:txBody>
          <a:bodyPr wrap="square">
            <a:spAutoFit/>
          </a:bodyPr>
          <a:lstStyle/>
          <a:p>
            <a:r>
              <a:rPr lang="en-US" sz="2400" b="1" dirty="0" smtClean="0">
                <a:solidFill>
                  <a:schemeClr val="bg1"/>
                </a:solidFill>
                <a:effectLst>
                  <a:outerShdw blurRad="38100" dist="38100" dir="2700000" algn="tl">
                    <a:srgbClr val="000000">
                      <a:alpha val="43137"/>
                    </a:srgbClr>
                  </a:outerShdw>
                </a:effectLst>
                <a:latin typeface="Berlin Sans FB Demi" panose="020E0802020502020306" pitchFamily="34" charset="0"/>
              </a:rPr>
              <a:t>Thousands </a:t>
            </a:r>
            <a:r>
              <a:rPr lang="en-US" sz="2400" b="1" dirty="0">
                <a:solidFill>
                  <a:schemeClr val="bg1"/>
                </a:solidFill>
                <a:effectLst>
                  <a:outerShdw blurRad="38100" dist="38100" dir="2700000" algn="tl">
                    <a:srgbClr val="000000">
                      <a:alpha val="43137"/>
                    </a:srgbClr>
                  </a:outerShdw>
                </a:effectLst>
                <a:latin typeface="Berlin Sans FB Demi" panose="020E0802020502020306" pitchFamily="34" charset="0"/>
              </a:rPr>
              <a:t>of blackened, naked, as if petrified trees; lifeless soil, backfilled with compacted layer of volcanic ash is such a terrible picture appears before the eyes of a traveler who dared to visit the site of the eruption of </a:t>
            </a:r>
            <a:r>
              <a:rPr lang="en-US" sz="2400" b="1" dirty="0" err="1">
                <a:solidFill>
                  <a:schemeClr val="bg1"/>
                </a:solidFill>
                <a:effectLst>
                  <a:outerShdw blurRad="38100" dist="38100" dir="2700000" algn="tl">
                    <a:srgbClr val="000000">
                      <a:alpha val="43137"/>
                    </a:srgbClr>
                  </a:outerShdw>
                </a:effectLst>
                <a:latin typeface="Berlin Sans FB Demi" panose="020E0802020502020306" pitchFamily="34" charset="0"/>
              </a:rPr>
              <a:t>Tolbachik</a:t>
            </a:r>
            <a:r>
              <a:rPr lang="en-US" sz="2400" b="1" dirty="0">
                <a:solidFill>
                  <a:schemeClr val="bg1"/>
                </a:solidFill>
                <a:effectLst>
                  <a:outerShdw blurRad="38100" dist="38100" dir="2700000" algn="tl">
                    <a:srgbClr val="000000">
                      <a:alpha val="43137"/>
                    </a:srgbClr>
                  </a:outerShdw>
                </a:effectLst>
                <a:latin typeface="Berlin Sans FB Demi" panose="020E0802020502020306" pitchFamily="34" charset="0"/>
              </a:rPr>
              <a:t> volcano.</a:t>
            </a:r>
            <a:endParaRPr lang="ru-RU"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2547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4624"/>
            <a:ext cx="8867328" cy="1570186"/>
          </a:xfrm>
        </p:spPr>
        <p:txBody>
          <a:bodyPr/>
          <a:lstStyle/>
          <a:p>
            <a:r>
              <a:rPr lang="en-US" b="1" dirty="0">
                <a:effectLst>
                  <a:outerShdw blurRad="38100" dist="38100" dir="2700000" algn="tl">
                    <a:srgbClr val="000000">
                      <a:alpha val="43137"/>
                    </a:srgbClr>
                  </a:outerShdw>
                </a:effectLst>
                <a:latin typeface="Cooper Black" panose="0208090404030B020404" pitchFamily="18" charset="0"/>
              </a:rPr>
              <a:t>Dead </a:t>
            </a:r>
            <a:r>
              <a:rPr lang="en-US" b="1" dirty="0" smtClean="0">
                <a:effectLst>
                  <a:outerShdw blurRad="38100" dist="38100" dir="2700000" algn="tl">
                    <a:srgbClr val="000000">
                      <a:alpha val="43137"/>
                    </a:srgbClr>
                  </a:outerShdw>
                </a:effectLst>
                <a:latin typeface="Cooper Black" panose="0208090404030B020404" pitchFamily="18" charset="0"/>
              </a:rPr>
              <a:t>wood</a:t>
            </a:r>
            <a:endParaRPr lang="ru-RU" b="1" dirty="0">
              <a:effectLst>
                <a:outerShdw blurRad="38100" dist="38100" dir="2700000" algn="tl">
                  <a:srgbClr val="000000">
                    <a:alpha val="43137"/>
                  </a:srgbClr>
                </a:outerShdw>
              </a:effectLst>
            </a:endParaRPr>
          </a:p>
        </p:txBody>
      </p:sp>
      <p:sp>
        <p:nvSpPr>
          <p:cNvPr id="4" name="Прямоугольник 3"/>
          <p:cNvSpPr/>
          <p:nvPr/>
        </p:nvSpPr>
        <p:spPr>
          <a:xfrm>
            <a:off x="755576" y="1268760"/>
            <a:ext cx="7920880" cy="1200329"/>
          </a:xfrm>
          <a:prstGeom prst="rect">
            <a:avLst/>
          </a:prstGeom>
        </p:spPr>
        <p:txBody>
          <a:bodyPr wrap="square">
            <a:spAutoFit/>
          </a:bodyPr>
          <a:lstStyle/>
          <a:p>
            <a:r>
              <a:rPr lang="en-US" b="1" dirty="0">
                <a:latin typeface="Berlin Sans FB Demi" panose="020E0802020502020306" pitchFamily="34" charset="0"/>
              </a:rPr>
              <a:t>Pretty creepy picture opens in front of the visitors of this place. On many such a spectacle evokes fear. However, sometimes, in the dead fields, forests and lakes you can find green shoots of young shrubs, trees and herbs, which are direct evidence of the miraculous power of nature.</a:t>
            </a:r>
            <a:endParaRPr lang="ru-RU" dirty="0"/>
          </a:p>
        </p:txBody>
      </p:sp>
    </p:spTree>
    <p:extLst>
      <p:ext uri="{BB962C8B-B14F-4D97-AF65-F5344CB8AC3E}">
        <p14:creationId xmlns:p14="http://schemas.microsoft.com/office/powerpoint/2010/main" val="3009126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Скругленная прямоугольная выноска 3"/>
          <p:cNvSpPr/>
          <p:nvPr/>
        </p:nvSpPr>
        <p:spPr>
          <a:xfrm flipH="1">
            <a:off x="3923928" y="2307600"/>
            <a:ext cx="4248472" cy="1512168"/>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5" name="TextBox 4"/>
          <p:cNvSpPr txBox="1"/>
          <p:nvPr/>
        </p:nvSpPr>
        <p:spPr>
          <a:xfrm>
            <a:off x="4139952" y="2463519"/>
            <a:ext cx="4248472" cy="1200329"/>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Cooper Black" panose="0208090404030B020404" pitchFamily="18" charset="0"/>
              </a:rPr>
              <a:t>Thank you for </a:t>
            </a:r>
            <a:r>
              <a:rPr lang="en-US" sz="3600" b="1" dirty="0" smtClean="0">
                <a:effectLst>
                  <a:outerShdw blurRad="38100" dist="38100" dir="2700000" algn="tl">
                    <a:srgbClr val="000000">
                      <a:alpha val="43137"/>
                    </a:srgbClr>
                  </a:outerShdw>
                </a:effectLst>
                <a:latin typeface="Cooper Black" panose="0208090404030B020404" pitchFamily="18" charset="0"/>
              </a:rPr>
              <a:t>your </a:t>
            </a:r>
            <a:r>
              <a:rPr lang="en-US" sz="3600" b="1" dirty="0" smtClean="0">
                <a:effectLst>
                  <a:outerShdw blurRad="38100" dist="38100" dir="2700000" algn="tl">
                    <a:srgbClr val="000000">
                      <a:alpha val="43137"/>
                    </a:srgbClr>
                  </a:outerShdw>
                </a:effectLst>
                <a:latin typeface="Cooper Black" panose="0208090404030B020404" pitchFamily="18" charset="0"/>
              </a:rPr>
              <a:t>attention!</a:t>
            </a:r>
          </a:p>
        </p:txBody>
      </p:sp>
    </p:spTree>
    <p:extLst>
      <p:ext uri="{BB962C8B-B14F-4D97-AF65-F5344CB8AC3E}">
        <p14:creationId xmlns:p14="http://schemas.microsoft.com/office/powerpoint/2010/main" val="258826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304</Words>
  <Application>Microsoft Office PowerPoint</Application>
  <PresentationFormat>Экран (4:3)</PresentationFormat>
  <Paragraphs>19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Kamchatka</vt:lpstr>
      <vt:lpstr>Lakes with acid</vt:lpstr>
      <vt:lpstr>Lakes with acid</vt:lpstr>
      <vt:lpstr>Презентация PowerPoint</vt:lpstr>
      <vt:lpstr>Valley of geysers </vt:lpstr>
      <vt:lpstr>Dead wood</vt:lpstr>
      <vt:lpstr>Dead wood</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Kamchatka</dc:title>
  <dc:creator>Линго</dc:creator>
  <cp:lastModifiedBy>Линго</cp:lastModifiedBy>
  <cp:revision>12</cp:revision>
  <dcterms:created xsi:type="dcterms:W3CDTF">2014-11-06T10:24:31Z</dcterms:created>
  <dcterms:modified xsi:type="dcterms:W3CDTF">2014-11-10T07:13:03Z</dcterms:modified>
</cp:coreProperties>
</file>